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7" r:id="rId6"/>
    <p:sldId id="275" r:id="rId7"/>
    <p:sldId id="276" r:id="rId8"/>
    <p:sldId id="260" r:id="rId9"/>
    <p:sldId id="261" r:id="rId10"/>
    <p:sldId id="262" r:id="rId11"/>
    <p:sldId id="265" r:id="rId12"/>
    <p:sldId id="263" r:id="rId13"/>
    <p:sldId id="264" r:id="rId14"/>
    <p:sldId id="278" r:id="rId15"/>
    <p:sldId id="267" r:id="rId16"/>
    <p:sldId id="266" r:id="rId17"/>
    <p:sldId id="268" r:id="rId18"/>
    <p:sldId id="270" r:id="rId19"/>
    <p:sldId id="272" r:id="rId20"/>
    <p:sldId id="271" r:id="rId21"/>
    <p:sldId id="273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05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079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471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317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220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686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61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9748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438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0499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596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5CAC2-56B2-494E-AABC-B40DAE3845CB}" type="datetimeFigureOut">
              <a:rPr lang="en-CA" smtClean="0"/>
              <a:t>2015-04-13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64686-1D1C-478C-BAB9-4594D1738B4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9927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Mid-coast deer winter range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Work to date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602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2012 Suitability Model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Objective: “to create a simple model to guide field identification and refinement of winter range suitable for designation of UWRs for black tailed deer on the Mid Coast” 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Based on information from Nyberg and </a:t>
            </a:r>
            <a:r>
              <a:rPr lang="en-CA" dirty="0" err="1" smtClean="0"/>
              <a:t>Janz</a:t>
            </a:r>
            <a:r>
              <a:rPr lang="en-CA" dirty="0" smtClean="0"/>
              <a:t> (1990), South Coast habitat data and input from ungulate experts.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7602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en-CA" dirty="0" smtClean="0"/>
              <a:t>Model Parameters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444206"/>
              </p:ext>
            </p:extLst>
          </p:nvPr>
        </p:nvGraphicFramePr>
        <p:xfrm>
          <a:off x="971600" y="1916832"/>
          <a:ext cx="7055107" cy="37572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1563"/>
                <a:gridCol w="2487676"/>
                <a:gridCol w="1642341"/>
                <a:gridCol w="853527"/>
              </a:tblGrid>
              <a:tr h="5612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Attribute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Value 2012 model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Value Mid Coast Order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4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Aspect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135 – 270</a:t>
                      </a:r>
                      <a:r>
                        <a:rPr lang="en-CA" sz="1100" baseline="30000">
                          <a:effectLst/>
                        </a:rPr>
                        <a:t>0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135 – 270</a:t>
                      </a:r>
                      <a:r>
                        <a:rPr lang="en-CA" sz="1100" baseline="30000">
                          <a:effectLst/>
                        </a:rPr>
                        <a:t>0 </a:t>
                      </a:r>
                      <a:r>
                        <a:rPr lang="en-CA" sz="1100">
                          <a:effectLst/>
                        </a:rPr>
                        <a:t>and flat ground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Slope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40 – 100 %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&lt; 80%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47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Elevation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&lt; 900 meters (&lt; 1000 meters in maritime)(selected 900 meters as cut off for all areas)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&lt;= 600, &lt;=650 maritme and sub-maritime respectively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51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Tree age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&gt; =141 years (age classes 8, 9), &gt;=100 years for high index sites (&gt;=22) in low snowpack zones.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&gt;=141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Crown closure 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50 – 90%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56-85%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18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Tree species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Douglas fir, hemlock, or (</a:t>
                      </a:r>
                      <a:r>
                        <a:rPr lang="en-CA" sz="1100" dirty="0" smtClean="0">
                          <a:effectLst/>
                        </a:rPr>
                        <a:t>Sitka) Spruce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Douglas fir, hemlock, or (</a:t>
                      </a:r>
                      <a:r>
                        <a:rPr lang="en-CA" sz="1100" dirty="0" smtClean="0">
                          <a:effectLst/>
                        </a:rPr>
                        <a:t>Sitka) Spruce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 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1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Thermal/ sunshade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High 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>
                          <a:effectLst/>
                        </a:rPr>
                        <a:t>High</a:t>
                      </a:r>
                      <a:endParaRPr lang="en-CA" sz="110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100" dirty="0">
                          <a:effectLst/>
                        </a:rPr>
                        <a:t> </a:t>
                      </a:r>
                      <a:endParaRPr lang="en-CA" sz="1100" dirty="0">
                        <a:solidFill>
                          <a:srgbClr val="3667C3"/>
                        </a:solidFill>
                        <a:effectLst/>
                        <a:latin typeface="Century Schoolbook"/>
                        <a:ea typeface="Century Schoolbook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0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816" y="0"/>
            <a:ext cx="8229600" cy="1143000"/>
          </a:xfrm>
        </p:spPr>
        <p:txBody>
          <a:bodyPr>
            <a:normAutofit/>
          </a:bodyPr>
          <a:lstStyle/>
          <a:p>
            <a:r>
              <a:rPr lang="en-CA" sz="3200" dirty="0" smtClean="0"/>
              <a:t>Example of 2012 output</a:t>
            </a:r>
            <a:endParaRPr lang="en-CA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0768"/>
            <a:ext cx="5961904" cy="4952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97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Field validation of model output (2014)</a:t>
            </a:r>
            <a:endParaRPr lang="en-CA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Objective was to assess efficacy of the model with a focus on the maritime zone.</a:t>
            </a:r>
          </a:p>
          <a:p>
            <a:r>
              <a:rPr lang="en-CA" dirty="0" smtClean="0"/>
              <a:t>Measured parameters included crown closure, </a:t>
            </a:r>
            <a:r>
              <a:rPr lang="en-CA" dirty="0" err="1" smtClean="0"/>
              <a:t>spp</a:t>
            </a:r>
            <a:r>
              <a:rPr lang="en-CA" dirty="0" smtClean="0"/>
              <a:t> composition, elevation, aspect, and slope.</a:t>
            </a:r>
          </a:p>
          <a:p>
            <a:r>
              <a:rPr lang="en-CA" dirty="0" smtClean="0"/>
              <a:t>Subjective comments were included regarding forage and overall suitability (current and future).</a:t>
            </a:r>
          </a:p>
          <a:p>
            <a:r>
              <a:rPr lang="en-CA" dirty="0" smtClean="0"/>
              <a:t>Sample size was split to assess sites both inside (n = 28) and outside (n=27)of modelled area.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7330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Summer 2014 Fieldwork (55 sites)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2704"/>
            <a:ext cx="3528392" cy="26462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194974"/>
            <a:ext cx="3384376" cy="2538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5063"/>
            <a:ext cx="3441420" cy="258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68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Summary of Results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Model was best at predicting topographic attributes.</a:t>
            </a:r>
          </a:p>
          <a:p>
            <a:r>
              <a:rPr lang="en-CA" dirty="0" smtClean="0"/>
              <a:t>Leading species and crown closure were often incorrect (even when newer VRI was considered).</a:t>
            </a:r>
          </a:p>
          <a:p>
            <a:r>
              <a:rPr lang="en-CA" dirty="0" smtClean="0"/>
              <a:t>Model was 40% accurate in identifying suitable winter range where it occurred and 60% accurate in not identifying it where it did not occur.</a:t>
            </a:r>
          </a:p>
          <a:p>
            <a:r>
              <a:rPr lang="en-CA" dirty="0" smtClean="0"/>
              <a:t>Limitations of verification may be associated with ground/water based surveys.</a:t>
            </a:r>
          </a:p>
          <a:p>
            <a:r>
              <a:rPr lang="en-CA" dirty="0" smtClean="0"/>
              <a:t>Aerial surveys were planned once all VRI data was updated.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2769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88" y="18978"/>
            <a:ext cx="8543292" cy="1143000"/>
          </a:xfrm>
        </p:spPr>
        <p:txBody>
          <a:bodyPr>
            <a:normAutofit fontScale="90000"/>
          </a:bodyPr>
          <a:lstStyle/>
          <a:p>
            <a:r>
              <a:rPr lang="en-CA" sz="3600" dirty="0" smtClean="0"/>
              <a:t>Addition of new model output based on updated forest cover (VRI) data</a:t>
            </a:r>
            <a:endParaRPr lang="en-CA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40768"/>
            <a:ext cx="5888772" cy="4824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16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078" y="116632"/>
            <a:ext cx="8229600" cy="706090"/>
          </a:xfrm>
        </p:spPr>
        <p:txBody>
          <a:bodyPr>
            <a:normAutofit/>
          </a:bodyPr>
          <a:lstStyle/>
          <a:p>
            <a:r>
              <a:rPr lang="en-CA" sz="3200" dirty="0" err="1" smtClean="0"/>
              <a:t>Orthophotos</a:t>
            </a:r>
            <a:endParaRPr lang="en-CA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218460" cy="488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83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Snowpack model output (Tripp et al.)</a:t>
            </a:r>
            <a:endParaRPr lang="en-C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120680" cy="464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7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sz="3600" dirty="0" smtClean="0"/>
              <a:t>Slope, Aspect, and Sunshade </a:t>
            </a:r>
            <a:r>
              <a:rPr lang="en-CA" sz="3600" dirty="0" err="1" smtClean="0"/>
              <a:t>rasters</a:t>
            </a:r>
            <a:r>
              <a:rPr lang="en-CA" sz="3600" dirty="0" smtClean="0"/>
              <a:t> to confirm AOIs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84784"/>
            <a:ext cx="4618311" cy="373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204864"/>
            <a:ext cx="4320480" cy="373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053022"/>
            <a:ext cx="4778741" cy="367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18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Area of Interest</a:t>
            </a:r>
            <a:endParaRPr lang="en-C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25" y="1484784"/>
            <a:ext cx="6218237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reeform 2"/>
          <p:cNvSpPr/>
          <p:nvPr/>
        </p:nvSpPr>
        <p:spPr>
          <a:xfrm>
            <a:off x="6206067" y="4859867"/>
            <a:ext cx="84666" cy="93133"/>
          </a:xfrm>
          <a:custGeom>
            <a:avLst/>
            <a:gdLst>
              <a:gd name="connsiteX0" fmla="*/ 84666 w 84666"/>
              <a:gd name="connsiteY0" fmla="*/ 93133 h 93133"/>
              <a:gd name="connsiteX1" fmla="*/ 33866 w 84666"/>
              <a:gd name="connsiteY1" fmla="*/ 84666 h 93133"/>
              <a:gd name="connsiteX2" fmla="*/ 25400 w 84666"/>
              <a:gd name="connsiteY2" fmla="*/ 42333 h 93133"/>
              <a:gd name="connsiteX3" fmla="*/ 0 w 84666"/>
              <a:gd name="connsiteY3" fmla="*/ 0 h 9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66" h="93133">
                <a:moveTo>
                  <a:pt x="84666" y="93133"/>
                </a:moveTo>
                <a:cubicBezTo>
                  <a:pt x="67733" y="90311"/>
                  <a:pt x="46900" y="95838"/>
                  <a:pt x="33866" y="84666"/>
                </a:cubicBezTo>
                <a:cubicBezTo>
                  <a:pt x="22940" y="75301"/>
                  <a:pt x="30744" y="55694"/>
                  <a:pt x="25400" y="42333"/>
                </a:cubicBezTo>
                <a:cubicBezTo>
                  <a:pt x="19288" y="27054"/>
                  <a:pt x="0" y="0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Freeform 14"/>
          <p:cNvSpPr/>
          <p:nvPr/>
        </p:nvSpPr>
        <p:spPr>
          <a:xfrm>
            <a:off x="2082800" y="1617133"/>
            <a:ext cx="4064000" cy="4732867"/>
          </a:xfrm>
          <a:custGeom>
            <a:avLst/>
            <a:gdLst>
              <a:gd name="connsiteX0" fmla="*/ 2540000 w 4064000"/>
              <a:gd name="connsiteY0" fmla="*/ 4732867 h 4732867"/>
              <a:gd name="connsiteX1" fmla="*/ 2997200 w 4064000"/>
              <a:gd name="connsiteY1" fmla="*/ 4453467 h 4732867"/>
              <a:gd name="connsiteX2" fmla="*/ 3733800 w 4064000"/>
              <a:gd name="connsiteY2" fmla="*/ 4267200 h 4732867"/>
              <a:gd name="connsiteX3" fmla="*/ 4064000 w 4064000"/>
              <a:gd name="connsiteY3" fmla="*/ 4250267 h 4732867"/>
              <a:gd name="connsiteX4" fmla="*/ 3911600 w 4064000"/>
              <a:gd name="connsiteY4" fmla="*/ 3987800 h 4732867"/>
              <a:gd name="connsiteX5" fmla="*/ 3699933 w 4064000"/>
              <a:gd name="connsiteY5" fmla="*/ 3649134 h 4732867"/>
              <a:gd name="connsiteX6" fmla="*/ 3437467 w 4064000"/>
              <a:gd name="connsiteY6" fmla="*/ 2988734 h 4732867"/>
              <a:gd name="connsiteX7" fmla="*/ 3801533 w 4064000"/>
              <a:gd name="connsiteY7" fmla="*/ 2582334 h 4732867"/>
              <a:gd name="connsiteX8" fmla="*/ 3318933 w 4064000"/>
              <a:gd name="connsiteY8" fmla="*/ 1871134 h 4732867"/>
              <a:gd name="connsiteX9" fmla="*/ 2683933 w 4064000"/>
              <a:gd name="connsiteY9" fmla="*/ 1041400 h 4732867"/>
              <a:gd name="connsiteX10" fmla="*/ 2455333 w 4064000"/>
              <a:gd name="connsiteY10" fmla="*/ 965200 h 4732867"/>
              <a:gd name="connsiteX11" fmla="*/ 1972733 w 4064000"/>
              <a:gd name="connsiteY11" fmla="*/ 1151467 h 4732867"/>
              <a:gd name="connsiteX12" fmla="*/ 1608667 w 4064000"/>
              <a:gd name="connsiteY12" fmla="*/ 592667 h 4732867"/>
              <a:gd name="connsiteX13" fmla="*/ 770467 w 4064000"/>
              <a:gd name="connsiteY13" fmla="*/ 0 h 4732867"/>
              <a:gd name="connsiteX14" fmla="*/ 135467 w 4064000"/>
              <a:gd name="connsiteY14" fmla="*/ 76200 h 4732867"/>
              <a:gd name="connsiteX15" fmla="*/ 0 w 4064000"/>
              <a:gd name="connsiteY15" fmla="*/ 482600 h 4732867"/>
              <a:gd name="connsiteX16" fmla="*/ 397933 w 4064000"/>
              <a:gd name="connsiteY16" fmla="*/ 897467 h 4732867"/>
              <a:gd name="connsiteX17" fmla="*/ 25400 w 4064000"/>
              <a:gd name="connsiteY17" fmla="*/ 1295400 h 4732867"/>
              <a:gd name="connsiteX18" fmla="*/ 381000 w 4064000"/>
              <a:gd name="connsiteY18" fmla="*/ 1862667 h 4732867"/>
              <a:gd name="connsiteX19" fmla="*/ 956733 w 4064000"/>
              <a:gd name="connsiteY19" fmla="*/ 1591734 h 4732867"/>
              <a:gd name="connsiteX20" fmla="*/ 1278467 w 4064000"/>
              <a:gd name="connsiteY20" fmla="*/ 1769534 h 4732867"/>
              <a:gd name="connsiteX21" fmla="*/ 592667 w 4064000"/>
              <a:gd name="connsiteY21" fmla="*/ 2379134 h 4732867"/>
              <a:gd name="connsiteX22" fmla="*/ 1100667 w 4064000"/>
              <a:gd name="connsiteY22" fmla="*/ 3175000 h 4732867"/>
              <a:gd name="connsiteX23" fmla="*/ 1295400 w 4064000"/>
              <a:gd name="connsiteY23" fmla="*/ 3445934 h 4732867"/>
              <a:gd name="connsiteX24" fmla="*/ 1363133 w 4064000"/>
              <a:gd name="connsiteY24" fmla="*/ 3852334 h 4732867"/>
              <a:gd name="connsiteX25" fmla="*/ 1473200 w 4064000"/>
              <a:gd name="connsiteY25" fmla="*/ 4114800 h 4732867"/>
              <a:gd name="connsiteX26" fmla="*/ 1625600 w 4064000"/>
              <a:gd name="connsiteY26" fmla="*/ 4131734 h 4732867"/>
              <a:gd name="connsiteX27" fmla="*/ 2328333 w 4064000"/>
              <a:gd name="connsiteY27" fmla="*/ 4631267 h 4732867"/>
              <a:gd name="connsiteX28" fmla="*/ 2540000 w 4064000"/>
              <a:gd name="connsiteY28" fmla="*/ 4732867 h 473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64000" h="4732867">
                <a:moveTo>
                  <a:pt x="2540000" y="4732867"/>
                </a:moveTo>
                <a:lnTo>
                  <a:pt x="2997200" y="4453467"/>
                </a:lnTo>
                <a:lnTo>
                  <a:pt x="3733800" y="4267200"/>
                </a:lnTo>
                <a:lnTo>
                  <a:pt x="4064000" y="4250267"/>
                </a:lnTo>
                <a:lnTo>
                  <a:pt x="3911600" y="3987800"/>
                </a:lnTo>
                <a:lnTo>
                  <a:pt x="3699933" y="3649134"/>
                </a:lnTo>
                <a:lnTo>
                  <a:pt x="3437467" y="2988734"/>
                </a:lnTo>
                <a:lnTo>
                  <a:pt x="3801533" y="2582334"/>
                </a:lnTo>
                <a:lnTo>
                  <a:pt x="3318933" y="1871134"/>
                </a:lnTo>
                <a:lnTo>
                  <a:pt x="2683933" y="1041400"/>
                </a:lnTo>
                <a:lnTo>
                  <a:pt x="2455333" y="965200"/>
                </a:lnTo>
                <a:lnTo>
                  <a:pt x="1972733" y="1151467"/>
                </a:lnTo>
                <a:lnTo>
                  <a:pt x="1608667" y="592667"/>
                </a:lnTo>
                <a:lnTo>
                  <a:pt x="770467" y="0"/>
                </a:lnTo>
                <a:lnTo>
                  <a:pt x="135467" y="76200"/>
                </a:lnTo>
                <a:lnTo>
                  <a:pt x="0" y="482600"/>
                </a:lnTo>
                <a:lnTo>
                  <a:pt x="397933" y="897467"/>
                </a:lnTo>
                <a:lnTo>
                  <a:pt x="25400" y="1295400"/>
                </a:lnTo>
                <a:lnTo>
                  <a:pt x="381000" y="1862667"/>
                </a:lnTo>
                <a:lnTo>
                  <a:pt x="956733" y="1591734"/>
                </a:lnTo>
                <a:lnTo>
                  <a:pt x="1278467" y="1769534"/>
                </a:lnTo>
                <a:lnTo>
                  <a:pt x="592667" y="2379134"/>
                </a:lnTo>
                <a:lnTo>
                  <a:pt x="1100667" y="3175000"/>
                </a:lnTo>
                <a:lnTo>
                  <a:pt x="1295400" y="3445934"/>
                </a:lnTo>
                <a:lnTo>
                  <a:pt x="1363133" y="3852334"/>
                </a:lnTo>
                <a:lnTo>
                  <a:pt x="1473200" y="4114800"/>
                </a:lnTo>
                <a:lnTo>
                  <a:pt x="1625600" y="4131734"/>
                </a:lnTo>
                <a:lnTo>
                  <a:pt x="2328333" y="4631267"/>
                </a:lnTo>
                <a:lnTo>
                  <a:pt x="2540000" y="4732867"/>
                </a:lnTo>
                <a:close/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775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Boundary confirmation during aerial surveys</a:t>
            </a:r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92451"/>
            <a:ext cx="6120680" cy="4923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7"/>
          <p:cNvSpPr/>
          <p:nvPr/>
        </p:nvSpPr>
        <p:spPr>
          <a:xfrm>
            <a:off x="2082800" y="1617133"/>
            <a:ext cx="4064000" cy="4732867"/>
          </a:xfrm>
          <a:custGeom>
            <a:avLst/>
            <a:gdLst>
              <a:gd name="connsiteX0" fmla="*/ 2540000 w 4064000"/>
              <a:gd name="connsiteY0" fmla="*/ 4732867 h 4732867"/>
              <a:gd name="connsiteX1" fmla="*/ 2997200 w 4064000"/>
              <a:gd name="connsiteY1" fmla="*/ 4453467 h 4732867"/>
              <a:gd name="connsiteX2" fmla="*/ 3733800 w 4064000"/>
              <a:gd name="connsiteY2" fmla="*/ 4267200 h 4732867"/>
              <a:gd name="connsiteX3" fmla="*/ 4064000 w 4064000"/>
              <a:gd name="connsiteY3" fmla="*/ 4250267 h 4732867"/>
              <a:gd name="connsiteX4" fmla="*/ 3911600 w 4064000"/>
              <a:gd name="connsiteY4" fmla="*/ 3987800 h 4732867"/>
              <a:gd name="connsiteX5" fmla="*/ 3699933 w 4064000"/>
              <a:gd name="connsiteY5" fmla="*/ 3649134 h 4732867"/>
              <a:gd name="connsiteX6" fmla="*/ 3437467 w 4064000"/>
              <a:gd name="connsiteY6" fmla="*/ 2988734 h 4732867"/>
              <a:gd name="connsiteX7" fmla="*/ 3801533 w 4064000"/>
              <a:gd name="connsiteY7" fmla="*/ 2582334 h 4732867"/>
              <a:gd name="connsiteX8" fmla="*/ 3318933 w 4064000"/>
              <a:gd name="connsiteY8" fmla="*/ 1871134 h 4732867"/>
              <a:gd name="connsiteX9" fmla="*/ 2683933 w 4064000"/>
              <a:gd name="connsiteY9" fmla="*/ 1041400 h 4732867"/>
              <a:gd name="connsiteX10" fmla="*/ 2455333 w 4064000"/>
              <a:gd name="connsiteY10" fmla="*/ 965200 h 4732867"/>
              <a:gd name="connsiteX11" fmla="*/ 1972733 w 4064000"/>
              <a:gd name="connsiteY11" fmla="*/ 1151467 h 4732867"/>
              <a:gd name="connsiteX12" fmla="*/ 1608667 w 4064000"/>
              <a:gd name="connsiteY12" fmla="*/ 592667 h 4732867"/>
              <a:gd name="connsiteX13" fmla="*/ 770467 w 4064000"/>
              <a:gd name="connsiteY13" fmla="*/ 0 h 4732867"/>
              <a:gd name="connsiteX14" fmla="*/ 135467 w 4064000"/>
              <a:gd name="connsiteY14" fmla="*/ 76200 h 4732867"/>
              <a:gd name="connsiteX15" fmla="*/ 0 w 4064000"/>
              <a:gd name="connsiteY15" fmla="*/ 482600 h 4732867"/>
              <a:gd name="connsiteX16" fmla="*/ 397933 w 4064000"/>
              <a:gd name="connsiteY16" fmla="*/ 897467 h 4732867"/>
              <a:gd name="connsiteX17" fmla="*/ 25400 w 4064000"/>
              <a:gd name="connsiteY17" fmla="*/ 1295400 h 4732867"/>
              <a:gd name="connsiteX18" fmla="*/ 381000 w 4064000"/>
              <a:gd name="connsiteY18" fmla="*/ 1862667 h 4732867"/>
              <a:gd name="connsiteX19" fmla="*/ 956733 w 4064000"/>
              <a:gd name="connsiteY19" fmla="*/ 1591734 h 4732867"/>
              <a:gd name="connsiteX20" fmla="*/ 1278467 w 4064000"/>
              <a:gd name="connsiteY20" fmla="*/ 1769534 h 4732867"/>
              <a:gd name="connsiteX21" fmla="*/ 592667 w 4064000"/>
              <a:gd name="connsiteY21" fmla="*/ 2379134 h 4732867"/>
              <a:gd name="connsiteX22" fmla="*/ 1100667 w 4064000"/>
              <a:gd name="connsiteY22" fmla="*/ 3175000 h 4732867"/>
              <a:gd name="connsiteX23" fmla="*/ 1295400 w 4064000"/>
              <a:gd name="connsiteY23" fmla="*/ 3445934 h 4732867"/>
              <a:gd name="connsiteX24" fmla="*/ 1363133 w 4064000"/>
              <a:gd name="connsiteY24" fmla="*/ 3852334 h 4732867"/>
              <a:gd name="connsiteX25" fmla="*/ 1473200 w 4064000"/>
              <a:gd name="connsiteY25" fmla="*/ 4114800 h 4732867"/>
              <a:gd name="connsiteX26" fmla="*/ 1625600 w 4064000"/>
              <a:gd name="connsiteY26" fmla="*/ 4131734 h 4732867"/>
              <a:gd name="connsiteX27" fmla="*/ 2328333 w 4064000"/>
              <a:gd name="connsiteY27" fmla="*/ 4631267 h 4732867"/>
              <a:gd name="connsiteX28" fmla="*/ 2540000 w 4064000"/>
              <a:gd name="connsiteY28" fmla="*/ 4732867 h 473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064000" h="4732867">
                <a:moveTo>
                  <a:pt x="2540000" y="4732867"/>
                </a:moveTo>
                <a:lnTo>
                  <a:pt x="2997200" y="4453467"/>
                </a:lnTo>
                <a:lnTo>
                  <a:pt x="3733800" y="4267200"/>
                </a:lnTo>
                <a:lnTo>
                  <a:pt x="4064000" y="4250267"/>
                </a:lnTo>
                <a:lnTo>
                  <a:pt x="3911600" y="3987800"/>
                </a:lnTo>
                <a:lnTo>
                  <a:pt x="3699933" y="3649134"/>
                </a:lnTo>
                <a:lnTo>
                  <a:pt x="3437467" y="2988734"/>
                </a:lnTo>
                <a:lnTo>
                  <a:pt x="3801533" y="2582334"/>
                </a:lnTo>
                <a:lnTo>
                  <a:pt x="3318933" y="1871134"/>
                </a:lnTo>
                <a:lnTo>
                  <a:pt x="2683933" y="1041400"/>
                </a:lnTo>
                <a:lnTo>
                  <a:pt x="2455333" y="965200"/>
                </a:lnTo>
                <a:lnTo>
                  <a:pt x="1972733" y="1151467"/>
                </a:lnTo>
                <a:lnTo>
                  <a:pt x="1608667" y="592667"/>
                </a:lnTo>
                <a:lnTo>
                  <a:pt x="770467" y="0"/>
                </a:lnTo>
                <a:lnTo>
                  <a:pt x="135467" y="76200"/>
                </a:lnTo>
                <a:lnTo>
                  <a:pt x="0" y="482600"/>
                </a:lnTo>
                <a:lnTo>
                  <a:pt x="397933" y="897467"/>
                </a:lnTo>
                <a:lnTo>
                  <a:pt x="25400" y="1295400"/>
                </a:lnTo>
                <a:lnTo>
                  <a:pt x="381000" y="1862667"/>
                </a:lnTo>
                <a:lnTo>
                  <a:pt x="956733" y="1591734"/>
                </a:lnTo>
                <a:lnTo>
                  <a:pt x="1278467" y="1769534"/>
                </a:lnTo>
                <a:lnTo>
                  <a:pt x="592667" y="2379134"/>
                </a:lnTo>
                <a:lnTo>
                  <a:pt x="1100667" y="3175000"/>
                </a:lnTo>
                <a:lnTo>
                  <a:pt x="1295400" y="3445934"/>
                </a:lnTo>
                <a:lnTo>
                  <a:pt x="1363133" y="3852334"/>
                </a:lnTo>
                <a:lnTo>
                  <a:pt x="1473200" y="4114800"/>
                </a:lnTo>
                <a:lnTo>
                  <a:pt x="1625600" y="4131734"/>
                </a:lnTo>
                <a:lnTo>
                  <a:pt x="2328333" y="4631267"/>
                </a:lnTo>
                <a:lnTo>
                  <a:pt x="2540000" y="4732867"/>
                </a:lnTo>
                <a:close/>
              </a:path>
            </a:pathLst>
          </a:cu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56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Comparison with established Specified Area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662" y="1628800"/>
            <a:ext cx="4840664" cy="445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78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b="1" dirty="0" smtClean="0"/>
              <a:t>Limitation of the model as built</a:t>
            </a:r>
            <a:endParaRPr lang="en-CA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204864"/>
            <a:ext cx="88569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Uncertainty remains around leading species (both spatial forest cover layers).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VRI is a “strategic level” inventory.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 smtClean="0"/>
              <a:t>May be too coarse in some areas to identify discrepancies at the operational level.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9833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77400"/>
            <a:ext cx="4356230" cy="346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63" y="139068"/>
            <a:ext cx="3985465" cy="336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4016"/>
            <a:ext cx="4356230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63" y="3501008"/>
            <a:ext cx="3985465" cy="318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0488" y="311120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King Island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304362" y="6318675"/>
            <a:ext cx="2899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Braden River watershed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16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en-CA" sz="3200" b="1" dirty="0" smtClean="0"/>
              <a:t>Model Improvement</a:t>
            </a:r>
            <a:endParaRPr lang="en-CA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r>
              <a:rPr lang="en-CA" dirty="0" smtClean="0"/>
              <a:t>Other VRI variables may be useful.</a:t>
            </a:r>
          </a:p>
          <a:p>
            <a:r>
              <a:rPr lang="en-CA" dirty="0"/>
              <a:t>Field assessed AOIs were combined with VRI data and exported. </a:t>
            </a:r>
            <a:endParaRPr lang="en-CA" dirty="0" smtClean="0"/>
          </a:p>
          <a:p>
            <a:r>
              <a:rPr lang="en-CA" dirty="0"/>
              <a:t>Values were grouped by whether or not the AOI was kept or removed after </a:t>
            </a:r>
            <a:r>
              <a:rPr lang="en-CA" dirty="0" smtClean="0"/>
              <a:t>the aerial assessment</a:t>
            </a:r>
            <a:r>
              <a:rPr lang="en-CA" dirty="0"/>
              <a:t>.</a:t>
            </a:r>
          </a:p>
          <a:p>
            <a:r>
              <a:rPr lang="en-CA" dirty="0" smtClean="0"/>
              <a:t>Multi-</a:t>
            </a:r>
            <a:r>
              <a:rPr lang="en-CA" dirty="0" err="1" smtClean="0"/>
              <a:t>collinearity</a:t>
            </a:r>
            <a:r>
              <a:rPr lang="en-CA" dirty="0" smtClean="0"/>
              <a:t> among many VRI variables- linked to leading spp. </a:t>
            </a:r>
          </a:p>
          <a:p>
            <a:r>
              <a:rPr lang="en-CA" dirty="0" smtClean="0"/>
              <a:t>Finding significant proxy values was difficult until BEC was included as a covariate.</a:t>
            </a:r>
          </a:p>
          <a:p>
            <a:r>
              <a:rPr lang="en-CA" dirty="0" smtClean="0"/>
              <a:t>Further analysis by BEC for identification of significant predictor variables.</a:t>
            </a:r>
          </a:p>
          <a:p>
            <a:r>
              <a:rPr lang="en-CA" dirty="0" smtClean="0"/>
              <a:t>95% CI thresholds were calculated from polygons that were kept, then imported into the model in place of leading spp.</a:t>
            </a:r>
          </a:p>
          <a:p>
            <a:r>
              <a:rPr lang="en-CA" dirty="0" smtClean="0"/>
              <a:t>Additional AOIs are currently in progress…..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247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282157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35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14272"/>
            <a:ext cx="7920879" cy="606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99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50" y="372364"/>
            <a:ext cx="7990917" cy="600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2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899619" cy="546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67544" y="4462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Braden River Watershed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125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87" y="980728"/>
            <a:ext cx="7388225" cy="554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5" y="188639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/>
              <a:t>Next steps</a:t>
            </a:r>
            <a:endParaRPr lang="en-CA" sz="3200" b="1" dirty="0"/>
          </a:p>
        </p:txBody>
      </p:sp>
    </p:spTree>
    <p:extLst>
      <p:ext uri="{BB962C8B-B14F-4D97-AF65-F5344CB8AC3E}">
        <p14:creationId xmlns:p14="http://schemas.microsoft.com/office/powerpoint/2010/main" val="359336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546</Words>
  <Application>Microsoft Office PowerPoint</Application>
  <PresentationFormat>On-screen Show (4:3)</PresentationFormat>
  <Paragraphs>76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Mid-coast deer winter range </vt:lpstr>
      <vt:lpstr>2012 Suitability Model</vt:lpstr>
      <vt:lpstr>Model Parameters</vt:lpstr>
      <vt:lpstr>Example of 2012 output</vt:lpstr>
      <vt:lpstr>Field validation of model output (2014)</vt:lpstr>
      <vt:lpstr>Summer 2014 Fieldwork (55 sites)</vt:lpstr>
      <vt:lpstr>Summary of Results</vt:lpstr>
      <vt:lpstr>Addition of new model output based on updated forest cover (VRI) data</vt:lpstr>
      <vt:lpstr>Orthophotos</vt:lpstr>
      <vt:lpstr>Snowpack model output (Tripp et al.)</vt:lpstr>
      <vt:lpstr>Slope, Aspect, and Sunshade rasters to confirm AOIs </vt:lpstr>
      <vt:lpstr>Area of Interest</vt:lpstr>
      <vt:lpstr>Boundary confirmation during aerial surveys</vt:lpstr>
      <vt:lpstr>Comparison with established Specified Area</vt:lpstr>
      <vt:lpstr>Limitation of the model as built</vt:lpstr>
      <vt:lpstr>PowerPoint Presentation</vt:lpstr>
      <vt:lpstr>Model Improvement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Mid-coast deer winter range</dc:title>
  <dc:creator>Nordin, Lisa J FLNR:EX</dc:creator>
  <cp:lastModifiedBy>Nordin, Lisa J FLNR:EX</cp:lastModifiedBy>
  <cp:revision>46</cp:revision>
  <dcterms:created xsi:type="dcterms:W3CDTF">2015-03-18T15:16:29Z</dcterms:created>
  <dcterms:modified xsi:type="dcterms:W3CDTF">2015-04-13T18:05:48Z</dcterms:modified>
</cp:coreProperties>
</file>